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58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Optimizing Computer Sales Strategy for Competitive Advantage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12895"/>
            <a:ext cx="5593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Data-Driven Insights for Market Growth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073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Prepared by: Mukesh V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54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Department: Marketing / Business Analytics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349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Date: 04/11/1999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456" y="469463"/>
            <a:ext cx="10615613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Recommendations: From Data to Decision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456" y="1344335"/>
            <a:ext cx="13435489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actionable strategies are derived directly from the statistical insights, designed to build a competitive advantage in the computer sales market.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7456" y="1809512"/>
            <a:ext cx="13435489" cy="1361956"/>
          </a:xfrm>
          <a:prstGeom prst="roundRect">
            <a:avLst>
              <a:gd name="adj" fmla="val 188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0316" y="1832372"/>
            <a:ext cx="682823" cy="131623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833676" y="2330410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473756" y="2002988"/>
            <a:ext cx="213407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Strategy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473756" y="2372082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Multi-feature models across all product tiers for market reach.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473756" y="2704862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Systematically phase out and drop focus on legacy CD drive inclusions.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7456" y="3342084"/>
            <a:ext cx="13435489" cy="1361956"/>
          </a:xfrm>
          <a:prstGeom prst="roundRect">
            <a:avLst>
              <a:gd name="adj" fmla="val 188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20316" y="3364944"/>
            <a:ext cx="682823" cy="131623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833676" y="3862983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473756" y="3535561"/>
            <a:ext cx="213407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Pricing Strategy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473756" y="3904655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$2200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as the psychological anchor for standard systems.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473756" y="4237434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Position premium systems as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value-for-performance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leveraging feature advantage over sheer cost.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7456" y="4874657"/>
            <a:ext cx="13435489" cy="1361956"/>
          </a:xfrm>
          <a:prstGeom prst="roundRect">
            <a:avLst>
              <a:gd name="adj" fmla="val 188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20316" y="4897517"/>
            <a:ext cx="682823" cy="131623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18" name="Text 16"/>
          <p:cNvSpPr/>
          <p:nvPr/>
        </p:nvSpPr>
        <p:spPr>
          <a:xfrm>
            <a:off x="833676" y="5395555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473756" y="5068133"/>
            <a:ext cx="213407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Marketing Strategy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473756" y="5437227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Multi-feature benefits and system versatility in campaigns.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473756" y="5770007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 ad efficiency and targeted reach over overall budget increase.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97456" y="6407229"/>
            <a:ext cx="13435489" cy="1361956"/>
          </a:xfrm>
          <a:prstGeom prst="roundRect">
            <a:avLst>
              <a:gd name="adj" fmla="val 1880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20316" y="6430089"/>
            <a:ext cx="682823" cy="1316236"/>
          </a:xfrm>
          <a:prstGeom prst="rect">
            <a:avLst/>
          </a:prstGeom>
          <a:solidFill>
            <a:srgbClr val="F3EEE3"/>
          </a:solidFill>
          <a:ln/>
        </p:spPr>
      </p:sp>
      <p:sp>
        <p:nvSpPr>
          <p:cNvPr id="24" name="Text 22"/>
          <p:cNvSpPr/>
          <p:nvPr/>
        </p:nvSpPr>
        <p:spPr>
          <a:xfrm>
            <a:off x="833676" y="6928128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473756" y="6600706"/>
            <a:ext cx="23762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Analytics &amp; Operations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1473756" y="6969800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Simple Random or Systematic Sampling for fast, reliable data audits.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473756" y="7302579"/>
            <a:ext cx="123657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Sample size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 ≥ 30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adequate for statistical analysis; large samples (n &gt; 1000) offer minimal additional benefit.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053"/>
            <a:ext cx="12671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Overview: Unlocking Strategic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14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analysis leverages statistical modeling—probability, sampling, and hypothesis testing—to uncover actionable patterns that inform better pricing, marketing, and feature strategies in the competitive computer sales landscape.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4241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9676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Multi-feature, CD drive, Premium class analysis.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14241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Price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59676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Examining price trends and market anchors.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13296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Sampling Reliability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86764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Validating data consistency and bias via the Central Limit Theorem.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41329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Advertising &amp; Pricing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86764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Hypothesis testing on ad impact and pricing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609" y="539353"/>
            <a:ext cx="8651200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1: Product Feature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609" y="1541978"/>
            <a:ext cx="1326118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assessed the relationships between key hardware attributes (Multimedia-feature, Premium, CD drive) to identify high-value configurations and market preferences.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609" y="2607826"/>
            <a:ext cx="7078861" cy="37379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37378" y="6376273"/>
            <a:ext cx="195620" cy="195620"/>
          </a:xfrm>
          <a:prstGeom prst="roundRect">
            <a:avLst>
              <a:gd name="adj" fmla="val 9349"/>
            </a:avLst>
          </a:prstGeom>
          <a:solidFill>
            <a:srgbClr val="162A36"/>
          </a:solidFill>
          <a:ln/>
        </p:spPr>
      </p:sp>
      <p:sp>
        <p:nvSpPr>
          <p:cNvPr id="6" name="Text 3"/>
          <p:cNvSpPr/>
          <p:nvPr/>
        </p:nvSpPr>
        <p:spPr>
          <a:xfrm>
            <a:off x="3093958" y="6376273"/>
            <a:ext cx="1053822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Multi-feature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300180" y="6376273"/>
            <a:ext cx="195620" cy="195620"/>
          </a:xfrm>
          <a:prstGeom prst="roundRect">
            <a:avLst>
              <a:gd name="adj" fmla="val 9349"/>
            </a:avLst>
          </a:prstGeom>
          <a:solidFill>
            <a:srgbClr val="4C8DB6"/>
          </a:solidFill>
          <a:ln/>
        </p:spPr>
      </p:sp>
      <p:sp>
        <p:nvSpPr>
          <p:cNvPr id="8" name="Text 5"/>
          <p:cNvSpPr/>
          <p:nvPr/>
        </p:nvSpPr>
        <p:spPr>
          <a:xfrm>
            <a:off x="4556760" y="6376273"/>
            <a:ext cx="81272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Non-Multi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4609" y="6791920"/>
            <a:ext cx="707886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 Caption: Feature adoption across all systems.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248293" y="2583418"/>
            <a:ext cx="257294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 Statistics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248293" y="3084671"/>
            <a:ext cx="570499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45%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all systems are Multimedia-feature enabled.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248293" y="3466028"/>
            <a:ext cx="570499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Multimedia-feature systems are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38%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the Premium class, but only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Non-Premium.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248293" y="4160282"/>
            <a:ext cx="570499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Multimedia-feature is strongly correlated with Premium class (approximately 6 times higher adoption).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248293" y="4854535"/>
            <a:ext cx="570499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Multimedia-feature systems include a CD drive, confirming the trend toward modern, compact multi-function builds.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248293" y="6013252"/>
            <a:ext cx="5704999" cy="1456849"/>
          </a:xfrm>
          <a:prstGeom prst="roundRect">
            <a:avLst>
              <a:gd name="adj" fmla="val 2014"/>
            </a:avLst>
          </a:prstGeom>
          <a:solidFill>
            <a:srgbClr val="C9DDE9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13" y="6299835"/>
            <a:ext cx="244435" cy="19562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883968" y="6257687"/>
            <a:ext cx="487370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Recommendation: Introduce Multimedia-feature capabilities into the mid-tier to attract value-focused customers.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324" y="542687"/>
            <a:ext cx="11272361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2: Sampling Accuracy in Price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324" y="1553528"/>
            <a:ext cx="1324975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ensure our analysis is reliable, we compared different sampling techniques against the population mean price. Both random and systematic sampling methods proved highly accurate.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24" y="2628424"/>
            <a:ext cx="6384250" cy="35750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0324" y="6425327"/>
            <a:ext cx="63842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 Caption: Sampling methods produce nearly identical average prices, indicating minimal bias.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563445" y="2628424"/>
            <a:ext cx="6384250" cy="2319695"/>
          </a:xfrm>
          <a:prstGeom prst="roundRect">
            <a:avLst>
              <a:gd name="adj" fmla="val 1275"/>
            </a:avLst>
          </a:prstGeom>
          <a:solidFill>
            <a:srgbClr val="F3EEE3"/>
          </a:solidFill>
          <a:ln/>
        </p:spPr>
      </p:sp>
      <p:sp>
        <p:nvSpPr>
          <p:cNvPr id="7" name="Shape 4"/>
          <p:cNvSpPr/>
          <p:nvPr/>
        </p:nvSpPr>
        <p:spPr>
          <a:xfrm>
            <a:off x="7760613" y="2825591"/>
            <a:ext cx="591622" cy="591622"/>
          </a:xfrm>
          <a:prstGeom prst="roundRect">
            <a:avLst>
              <a:gd name="adj" fmla="val 15454269"/>
            </a:avLst>
          </a:prstGeom>
          <a:solidFill>
            <a:srgbClr val="325F7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252" y="2988231"/>
            <a:ext cx="266224" cy="2662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60613" y="3614380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Minimal Bias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760613" y="4119682"/>
            <a:ext cx="5989915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Both Simple Random and Systematic samples yield mean prices highly consistent with the true population mean.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563445" y="5145286"/>
            <a:ext cx="6384250" cy="2319695"/>
          </a:xfrm>
          <a:prstGeom prst="roundRect">
            <a:avLst>
              <a:gd name="adj" fmla="val 1275"/>
            </a:avLst>
          </a:prstGeom>
          <a:solidFill>
            <a:srgbClr val="F3EEE3"/>
          </a:solidFill>
          <a:ln/>
        </p:spPr>
      </p:sp>
      <p:sp>
        <p:nvSpPr>
          <p:cNvPr id="12" name="Shape 8"/>
          <p:cNvSpPr/>
          <p:nvPr/>
        </p:nvSpPr>
        <p:spPr>
          <a:xfrm>
            <a:off x="7760613" y="5342453"/>
            <a:ext cx="591622" cy="591622"/>
          </a:xfrm>
          <a:prstGeom prst="roundRect">
            <a:avLst>
              <a:gd name="adj" fmla="val 15454269"/>
            </a:avLst>
          </a:prstGeom>
          <a:solidFill>
            <a:srgbClr val="325F7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252" y="5505093"/>
            <a:ext cx="266224" cy="2662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0613" y="6131242"/>
            <a:ext cx="246542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Integrity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7760613" y="6636544"/>
            <a:ext cx="5989915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dataset exhibits low variance, which increases confidence in price forecasting and statistical testing.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275" y="379690"/>
            <a:ext cx="9039820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3: Price Trend and Central Limit Theorem (CLT)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3275" y="1087398"/>
            <a:ext cx="1366385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Central Limit Theorem demonstrates that as sample sizes increase, sample means converge reliably toward the true population mean. This validates our statistical approach for large-scale market analysis.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75" y="1618893"/>
            <a:ext cx="6663452" cy="33170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40950" y="4935974"/>
            <a:ext cx="137993" cy="137993"/>
          </a:xfrm>
          <a:prstGeom prst="roundRect">
            <a:avLst>
              <a:gd name="adj" fmla="val 13253"/>
            </a:avLst>
          </a:prstGeom>
          <a:solidFill>
            <a:srgbClr val="162A36"/>
          </a:solidFill>
          <a:ln/>
        </p:spPr>
      </p:sp>
      <p:sp>
        <p:nvSpPr>
          <p:cNvPr id="6" name="Text 3"/>
          <p:cNvSpPr/>
          <p:nvPr/>
        </p:nvSpPr>
        <p:spPr>
          <a:xfrm>
            <a:off x="3039904" y="4935974"/>
            <a:ext cx="698897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Sample Size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3891201" y="4935974"/>
            <a:ext cx="137993" cy="137993"/>
          </a:xfrm>
          <a:prstGeom prst="roundRect">
            <a:avLst>
              <a:gd name="adj" fmla="val 13253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4090154" y="4935974"/>
            <a:ext cx="1134785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Sample Mean (USD)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3275" y="5505569"/>
            <a:ext cx="6663452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 Caption: Sample means converge toward the population mean ($2219.6) as sample size increases.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293" y="1618893"/>
            <a:ext cx="6663452" cy="66634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8343" y="8437602"/>
            <a:ext cx="6456402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 sample size (n) increases, the distribution of sample means tightens, resulting in a smaller spread and a more distinct normal shape centered around the true population mean.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7491293" y="8437602"/>
            <a:ext cx="15240" cy="441960"/>
          </a:xfrm>
          <a:prstGeom prst="rect">
            <a:avLst/>
          </a:prstGeom>
          <a:solidFill>
            <a:srgbClr val="325F7B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712351"/>
            <a:ext cx="13222367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4: Hypothesis Testing on Advertising and Price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017" y="2371963"/>
            <a:ext cx="132223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Hypothesis tests reveal that overall market price remains stable around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$2200 anchor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there was no significant increase in advertising spend in 2023.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017" y="2920127"/>
            <a:ext cx="13222367" cy="2972753"/>
          </a:xfrm>
          <a:prstGeom prst="roundRect">
            <a:avLst>
              <a:gd name="adj" fmla="val 10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1637" y="2927747"/>
            <a:ext cx="13207127" cy="5784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3090" y="3055977"/>
            <a:ext cx="35560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878943" y="3055977"/>
            <a:ext cx="223158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20345" y="3055977"/>
            <a:ext cx="157114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Statistic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501307" y="3055977"/>
            <a:ext cx="9108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p-Value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821948" y="3055977"/>
            <a:ext cx="28957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Conclusion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11637" y="3506153"/>
            <a:ext cx="13207127" cy="5784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13090" y="3634383"/>
            <a:ext cx="35560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Z-Test (Ads)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878943" y="3634383"/>
            <a:ext cx="223158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Ads 2023 vs 2022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20345" y="3634383"/>
            <a:ext cx="157114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 = 0.0761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501307" y="3634383"/>
            <a:ext cx="9108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0.4697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821948" y="3634383"/>
            <a:ext cx="28957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significant ad increase in 2023.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11637" y="4084558"/>
            <a:ext cx="13207127" cy="900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13090" y="4212788"/>
            <a:ext cx="35560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t-Test (Price)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878943" y="4212788"/>
            <a:ext cx="223158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Price vs $2200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20345" y="4212788"/>
            <a:ext cx="157114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 = 0.098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501307" y="4212788"/>
            <a:ext cx="9108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0.923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821948" y="4212788"/>
            <a:ext cx="289571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market price ≈ $2200 anchor.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11637" y="4984909"/>
            <a:ext cx="13207127" cy="900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13090" y="5113139"/>
            <a:ext cx="3556040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2-Sample t-Test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878943" y="5113139"/>
            <a:ext cx="223158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vs Non-Premium Price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20345" y="5113139"/>
            <a:ext cx="157114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 = −6.404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501307" y="5113139"/>
            <a:ext cx="9108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&lt; 0.001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821948" y="5113139"/>
            <a:ext cx="289571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Prices are significantly different.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04017" y="6194584"/>
            <a:ext cx="5145048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Premium Systems are </a:t>
            </a:r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25F7B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Lower Priced</a:t>
            </a:r>
            <a:endParaRPr lang="en-US" sz="2350" dirty="0"/>
          </a:p>
        </p:txBody>
      </p:sp>
      <p:sp>
        <p:nvSpPr>
          <p:cNvPr id="30" name="Text 28"/>
          <p:cNvSpPr/>
          <p:nvPr/>
        </p:nvSpPr>
        <p:spPr>
          <a:xfrm>
            <a:off x="704017" y="6873359"/>
            <a:ext cx="1322236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Counter-intuitively, Premium systems average $2204.15, while Non-Premium systems average $2361.93. This suggests that "Premium" is defined by value and feature configuration rather than maximum cost.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303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727" y="526137"/>
            <a:ext cx="7804547" cy="1195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Price Validation and CD Drive Relevance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9727" y="2008942"/>
            <a:ext cx="7804547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confirmed the market's price stability around the $2200 benchmark, highlighting that the presence of a CD drive no longer confers any price advantage.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25473" y="4281130"/>
            <a:ext cx="2330172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$2214.28</a:t>
            </a:r>
            <a:endParaRPr lang="en-US" sz="3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7" y="3099435"/>
            <a:ext cx="2841784" cy="28417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4636" y="6180296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Average Selling Price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69727" y="6670596"/>
            <a:ext cx="2841784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average price point remains tightly aligned with the market's psychological anchor of $2200.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3985855" y="3051691"/>
            <a:ext cx="4496038" cy="1837015"/>
          </a:xfrm>
          <a:prstGeom prst="roundRect">
            <a:avLst>
              <a:gd name="adj" fmla="val 5973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3962995" y="3051691"/>
            <a:ext cx="91440" cy="1837015"/>
          </a:xfrm>
          <a:prstGeom prst="roundRect">
            <a:avLst>
              <a:gd name="adj" fmla="val 31391"/>
            </a:avLst>
          </a:prstGeom>
          <a:solidFill>
            <a:srgbClr val="325F7B"/>
          </a:solidFill>
          <a:ln/>
        </p:spPr>
      </p:sp>
      <p:sp>
        <p:nvSpPr>
          <p:cNvPr id="11" name="Text 7"/>
          <p:cNvSpPr/>
          <p:nvPr/>
        </p:nvSpPr>
        <p:spPr>
          <a:xfrm>
            <a:off x="4268629" y="3265884"/>
            <a:ext cx="255865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CD Drive Obsolescence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268629" y="3756184"/>
            <a:ext cx="3999071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Statistical analysis shows that the inclusion of a CD drive does not correlate with an increased selling price or perceived value.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3985855" y="5080040"/>
            <a:ext cx="4496038" cy="1837015"/>
          </a:xfrm>
          <a:prstGeom prst="roundRect">
            <a:avLst>
              <a:gd name="adj" fmla="val 5973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3962995" y="5080040"/>
            <a:ext cx="91440" cy="1837015"/>
          </a:xfrm>
          <a:prstGeom prst="roundRect">
            <a:avLst>
              <a:gd name="adj" fmla="val 31391"/>
            </a:avLst>
          </a:prstGeom>
          <a:solidFill>
            <a:srgbClr val="325F7B"/>
          </a:solidFill>
          <a:ln/>
        </p:spPr>
      </p:sp>
      <p:sp>
        <p:nvSpPr>
          <p:cNvPr id="15" name="Text 11"/>
          <p:cNvSpPr/>
          <p:nvPr/>
        </p:nvSpPr>
        <p:spPr>
          <a:xfrm>
            <a:off x="4268629" y="5294233"/>
            <a:ext cx="239196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Shift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4268629" y="5784532"/>
            <a:ext cx="3999071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must shift entirely to promoting modern Multimedia-feature systems that offer integrated performance and functionality.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564" y="402669"/>
            <a:ext cx="7770495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Objective 6: Confirming Statistical Reliability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2564" y="1153120"/>
            <a:ext cx="1360527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final check of statistical results and the theoretical distribution of sample means reaffirms the stability and robustness of the underlying data for future forecasting and modeling.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64" y="1552099"/>
            <a:ext cx="13605272" cy="59680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35722" y="5922408"/>
            <a:ext cx="2056253" cy="36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Histogram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635722" y="6395307"/>
            <a:ext cx="2056253" cy="589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Plot sample means distribution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1167950" y="5922408"/>
            <a:ext cx="2056253" cy="36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Consistency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167950" y="6395307"/>
            <a:ext cx="2056253" cy="589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Confirm stability across samples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441606" y="2088487"/>
            <a:ext cx="2056253" cy="36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Sampling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441606" y="2561386"/>
            <a:ext cx="2056253" cy="589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 repeated samples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947653" y="2088487"/>
            <a:ext cx="2056253" cy="36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Normal Fit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947653" y="2561386"/>
            <a:ext cx="2056253" cy="883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Superimpose normal curve (μ≈2219)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512564" y="7684770"/>
            <a:ext cx="13605272" cy="1020842"/>
          </a:xfrm>
          <a:prstGeom prst="roundRect">
            <a:avLst>
              <a:gd name="adj" fmla="val 2152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6" y="7612142"/>
            <a:ext cx="175736" cy="175736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728" y="8602504"/>
            <a:ext cx="175736" cy="1757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7474" y="7919680"/>
            <a:ext cx="2182178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Stability Confirmed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47474" y="8236387"/>
            <a:ext cx="13135451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dataset is exceptionally stable and follows predicted normal distribution patterns, making it highly reliable for statistical inference and advanced forecasting models.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503158"/>
            <a:ext cx="10566797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Takeaways: Data-Driven Market Summary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0080" y="1440537"/>
            <a:ext cx="731520" cy="1110853"/>
          </a:xfrm>
          <a:prstGeom prst="roundRect">
            <a:avLst>
              <a:gd name="adj" fmla="val 360057"/>
            </a:avLst>
          </a:prstGeom>
          <a:solidFill>
            <a:srgbClr val="F3EEE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680" y="1858804"/>
            <a:ext cx="274320" cy="274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4480" y="1623417"/>
            <a:ext cx="28658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Differentiator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54480" y="2075974"/>
            <a:ext cx="1243584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45%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systems feature multi-functionality, making it the primary product differentiator in the market.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0080" y="2734270"/>
            <a:ext cx="731520" cy="1110853"/>
          </a:xfrm>
          <a:prstGeom prst="roundRect">
            <a:avLst>
              <a:gd name="adj" fmla="val 360057"/>
            </a:avLst>
          </a:prstGeom>
          <a:solidFill>
            <a:srgbClr val="F3EEE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680" y="3152537"/>
            <a:ext cx="274320" cy="274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54480" y="2917150"/>
            <a:ext cx="35152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Feature-Driven Positioning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554480" y="3369707"/>
            <a:ext cx="1243584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"Premium" is defined by strong feature sets and value, as Premium systems are priced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than the Non-Premium average.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40080" y="4028003"/>
            <a:ext cx="731520" cy="1110853"/>
          </a:xfrm>
          <a:prstGeom prst="roundRect">
            <a:avLst>
              <a:gd name="adj" fmla="val 360057"/>
            </a:avLst>
          </a:prstGeom>
          <a:solidFill>
            <a:srgbClr val="F3EEE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680" y="4446270"/>
            <a:ext cx="274320" cy="2743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54480" y="4210883"/>
            <a:ext cx="27435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Price Stability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554480" y="4663440"/>
            <a:ext cx="1243584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market price remains stable and anchored around the psychological benchmark of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$2200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40080" y="5321737"/>
            <a:ext cx="731520" cy="1110853"/>
          </a:xfrm>
          <a:prstGeom prst="roundRect">
            <a:avLst>
              <a:gd name="adj" fmla="val 360057"/>
            </a:avLst>
          </a:prstGeom>
          <a:solidFill>
            <a:srgbClr val="F3EEE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" y="5740003"/>
            <a:ext cx="274320" cy="2743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54480" y="5504617"/>
            <a:ext cx="27435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Reliable Analytics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554480" y="5957173"/>
            <a:ext cx="1243584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Sampling methods and the Central Limit Theorem validate the high reliability of the underlying data for all future analysis.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40080" y="6615470"/>
            <a:ext cx="731520" cy="1110853"/>
          </a:xfrm>
          <a:prstGeom prst="roundRect">
            <a:avLst>
              <a:gd name="adj" fmla="val 360057"/>
            </a:avLst>
          </a:prstGeom>
          <a:solidFill>
            <a:srgbClr val="F3EEE3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" y="7033736"/>
            <a:ext cx="274320" cy="27432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54480" y="6798350"/>
            <a:ext cx="27435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 Efficiency Focus</a:t>
            </a:r>
            <a:endParaRPr lang="en-US" sz="2150" dirty="0"/>
          </a:p>
        </p:txBody>
      </p:sp>
      <p:sp>
        <p:nvSpPr>
          <p:cNvPr id="22" name="Text 15"/>
          <p:cNvSpPr/>
          <p:nvPr/>
        </p:nvSpPr>
        <p:spPr>
          <a:xfrm>
            <a:off x="1554480" y="7250906"/>
            <a:ext cx="1243584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 spend is steady, meaning marketing efforts must focus on optimizing targeting and conversion efficiency rather than increasing volume.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2025-11-04T12:05:07Z</dcterms:created>
  <dcterms:modified xsi:type="dcterms:W3CDTF">2025-11-04T12:05:07Z</dcterms:modified>
</cp:coreProperties>
</file>